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5"/>
  </p:notesMasterIdLst>
  <p:sldIdLst>
    <p:sldId id="257" r:id="rId2"/>
    <p:sldId id="258" r:id="rId3"/>
    <p:sldId id="305" r:id="rId4"/>
    <p:sldId id="303" r:id="rId5"/>
    <p:sldId id="262" r:id="rId6"/>
    <p:sldId id="263" r:id="rId7"/>
    <p:sldId id="265" r:id="rId8"/>
    <p:sldId id="260" r:id="rId9"/>
    <p:sldId id="291" r:id="rId10"/>
    <p:sldId id="295" r:id="rId11"/>
    <p:sldId id="296" r:id="rId12"/>
    <p:sldId id="302" r:id="rId13"/>
    <p:sldId id="297" r:id="rId14"/>
    <p:sldId id="267" r:id="rId15"/>
    <p:sldId id="304" r:id="rId16"/>
    <p:sldId id="292" r:id="rId17"/>
    <p:sldId id="293" r:id="rId18"/>
    <p:sldId id="294" r:id="rId19"/>
    <p:sldId id="298" r:id="rId20"/>
    <p:sldId id="299" r:id="rId21"/>
    <p:sldId id="300" r:id="rId22"/>
    <p:sldId id="301" r:id="rId23"/>
    <p:sldId id="28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2C0AE-291A-467F-8172-544DD7954320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F0336-E53F-4F0E-AAD1-DBED742D01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44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F0336-E53F-4F0E-AAD1-DBED742D013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616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https://youtu.be/j5kqT5RrWyo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F0336-E53F-4F0E-AAD1-DBED742D013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302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https://youtu.be/vmQ8nM7b6XQ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F0336-E53F-4F0E-AAD1-DBED742D013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975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https://youtu.be/waPUKCBA_9U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F0336-E53F-4F0E-AAD1-DBED742D013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935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D4390CE-3A8D-41C8-9A6C-0D2C88B7A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926DFF8-24A5-4FB4-A3FF-2C73E8031DB9}" type="datetimeFigureOut">
              <a:rPr lang="en-US" smtClean="0"/>
              <a:pPr/>
              <a:t>12/7/2016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8E4C31B-2169-4B45-88A4-38E3034164D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aPUKCBA_9U" TargetMode="Externa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5kqT5RrWyo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vmQ8nM7b6XQ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885" name="Rectangle 13"/>
          <p:cNvSpPr>
            <a:spLocks noGrp="1" noChangeArrowheads="1"/>
          </p:cNvSpPr>
          <p:nvPr>
            <p:ph type="title"/>
          </p:nvPr>
        </p:nvSpPr>
        <p:spPr>
          <a:xfrm>
            <a:off x="304800" y="2209800"/>
            <a:ext cx="8229600" cy="1066800"/>
          </a:xfrm>
          <a:solidFill>
            <a:srgbClr val="FF9900"/>
          </a:solidFill>
          <a:ln>
            <a:solidFill>
              <a:srgbClr val="6699FF"/>
            </a:solidFill>
          </a:ln>
        </p:spPr>
        <p:txBody>
          <a:bodyPr/>
          <a:lstStyle/>
          <a:p>
            <a:r>
              <a:rPr lang="en-US" i="1">
                <a:solidFill>
                  <a:schemeClr val="tx1"/>
                </a:solidFill>
                <a:effectLst/>
              </a:rPr>
              <a:t>Virginia </a:t>
            </a:r>
            <a:r>
              <a:rPr lang="en-US">
                <a:solidFill>
                  <a:schemeClr val="tx1"/>
                </a:solidFill>
                <a:effectLst/>
              </a:rPr>
              <a:t>RULES</a:t>
            </a:r>
            <a:r>
              <a:rPr lang="en-US">
                <a:solidFill>
                  <a:schemeClr val="bg2"/>
                </a:solidFill>
                <a:effectLst/>
              </a:rPr>
              <a:t/>
            </a:r>
            <a:br>
              <a:rPr lang="en-US">
                <a:solidFill>
                  <a:schemeClr val="bg2"/>
                </a:solidFill>
                <a:effectLst/>
              </a:rPr>
            </a:br>
            <a:endParaRPr lang="en-US" sz="1400">
              <a:solidFill>
                <a:schemeClr val="bg2"/>
              </a:solidFill>
              <a:effectLst/>
            </a:endParaRPr>
          </a:p>
        </p:txBody>
      </p:sp>
      <p:pic>
        <p:nvPicPr>
          <p:cNvPr id="719882" name="Picture 10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85800" y="4114800"/>
            <a:ext cx="4038600" cy="1922943"/>
          </a:xfrm>
          <a:noFill/>
          <a:ln/>
        </p:spPr>
      </p:pic>
      <p:pic>
        <p:nvPicPr>
          <p:cNvPr id="719883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0"/>
            <a:ext cx="3357563" cy="205898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19886" name="Text Box 14"/>
          <p:cNvSpPr txBox="1">
            <a:spLocks noChangeArrowheads="1"/>
          </p:cNvSpPr>
          <p:nvPr/>
        </p:nvSpPr>
        <p:spPr bwMode="auto">
          <a:xfrm>
            <a:off x="304800" y="2971800"/>
            <a:ext cx="8153400" cy="274638"/>
          </a:xfrm>
          <a:prstGeom prst="rect">
            <a:avLst/>
          </a:prstGeom>
          <a:solidFill>
            <a:srgbClr val="6699FF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                                                                                              Teens Learn &amp; Live the Law</a:t>
            </a:r>
          </a:p>
        </p:txBody>
      </p:sp>
      <p:pic>
        <p:nvPicPr>
          <p:cNvPr id="71988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51700" y="3378200"/>
            <a:ext cx="1892300" cy="3556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719887" name="Picture 15" descr="ATTRY GEN SEAL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228600"/>
            <a:ext cx="1763713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Harassment by Computer</a:t>
            </a:r>
            <a:br>
              <a:rPr lang="en-US" dirty="0" smtClean="0"/>
            </a:br>
            <a:r>
              <a:rPr lang="en-US" dirty="0" smtClean="0"/>
              <a:t>AKA Cyberbullying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/>
              <a:t>18.2-152.7:1 – Law states</a:t>
            </a:r>
          </a:p>
          <a:p>
            <a:r>
              <a:rPr lang="en-US" b="1" u="sng" dirty="0" smtClean="0"/>
              <a:t>If any person, with the intent to coerce, intimidate, or harass any person </a:t>
            </a:r>
          </a:p>
          <a:p>
            <a:r>
              <a:rPr lang="en-US" b="1" u="sng" dirty="0" smtClean="0"/>
              <a:t>shall use a computer or computer network to communicate obscene, vulgar, profane, lewd, lascivious, or indecent language </a:t>
            </a:r>
          </a:p>
          <a:p>
            <a:r>
              <a:rPr lang="en-US" b="1" u="sng" dirty="0"/>
              <a:t>O</a:t>
            </a:r>
            <a:r>
              <a:rPr lang="en-US" b="1" u="sng" dirty="0" smtClean="0"/>
              <a:t>r make any suggestion or proposal of an obscene nature </a:t>
            </a:r>
          </a:p>
          <a:p>
            <a:r>
              <a:rPr lang="en-US" b="1" u="sng" dirty="0"/>
              <a:t>O</a:t>
            </a:r>
            <a:r>
              <a:rPr lang="en-US" b="1" u="sng" dirty="0" smtClean="0"/>
              <a:t>r threaten any illegal or immoral act</a:t>
            </a:r>
          </a:p>
          <a:p>
            <a:r>
              <a:rPr lang="en-US" b="1" dirty="0" smtClean="0"/>
              <a:t>SHALL BE GUILTY OF A CLASS 1 MISDEMEANOR! </a:t>
            </a:r>
          </a:p>
          <a:p>
            <a:r>
              <a:rPr lang="en-US" b="1" dirty="0" smtClean="0"/>
              <a:t>Can be through internet or cell  phone, such as text message.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4603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Ways You Can Be Cyberbullied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625" y="1417638"/>
            <a:ext cx="1981200" cy="2057400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6" y="1258971"/>
            <a:ext cx="2321122" cy="2321122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083" y="1146221"/>
            <a:ext cx="2766757" cy="2667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840" y="1432878"/>
            <a:ext cx="1990865" cy="194346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17" y="3733800"/>
            <a:ext cx="2183632" cy="228215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625" y="3806689"/>
            <a:ext cx="2095500" cy="220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7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Take out your devices.. It’s time for a survey!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Go to kahoot.it</a:t>
            </a:r>
          </a:p>
          <a:p>
            <a:r>
              <a:rPr lang="en-US" dirty="0" smtClean="0"/>
              <a:t>It will give you the pin and then the survey begins!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56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18% of students in grades 6-8 said they had been cyberbullied</a:t>
            </a:r>
          </a:p>
          <a:p>
            <a:r>
              <a:rPr lang="en-US" dirty="0" smtClean="0"/>
              <a:t>11% said they had been the one to cyberbully</a:t>
            </a:r>
          </a:p>
          <a:p>
            <a:r>
              <a:rPr lang="en-US" dirty="0" smtClean="0"/>
              <a:t>19% of regular internet users between the ages of 10-17 reported being involved in online aggression.</a:t>
            </a:r>
          </a:p>
          <a:p>
            <a:r>
              <a:rPr lang="en-US" dirty="0" smtClean="0"/>
              <a:t>17% of 6-11 year olds and 36% of 12-17 year olds said someone said threatening or embarrassing things about them through e-mail, websites, text messages, or social media.</a:t>
            </a:r>
          </a:p>
          <a:p>
            <a:r>
              <a:rPr lang="en-US" dirty="0" smtClean="0"/>
              <a:t>In grades 6-8, girls were twice as likely to be victims or </a:t>
            </a:r>
            <a:r>
              <a:rPr lang="en-US" dirty="0" err="1" smtClean="0"/>
              <a:t>cyberbullys</a:t>
            </a:r>
            <a:r>
              <a:rPr lang="en-US" dirty="0" smtClean="0"/>
              <a:t> than boys.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43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Content Placeholder 7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dirty="0" smtClean="0"/>
              <a:t>What do I do?</a:t>
            </a:r>
          </a:p>
          <a:p>
            <a:pPr lvl="1" eaLnBrk="1" hangingPunct="1"/>
            <a:r>
              <a:rPr lang="en-US" sz="2400" dirty="0" smtClean="0"/>
              <a:t>Talk to someone ! (Parents, Teachers, Principals, Counselors, School Resource Officer, or Anyone that you trust!) </a:t>
            </a:r>
          </a:p>
          <a:p>
            <a:pPr lvl="1" eaLnBrk="1" hangingPunct="1"/>
            <a:r>
              <a:rPr lang="en-US" sz="2400" dirty="0" smtClean="0"/>
              <a:t>Be confident !</a:t>
            </a:r>
          </a:p>
          <a:p>
            <a:pPr lvl="1" eaLnBrk="1" hangingPunct="1"/>
            <a:r>
              <a:rPr lang="en-US" sz="2400" dirty="0" smtClean="0"/>
              <a:t>Watch your self esteem ! (Bullies will not pick on teens that have positive self esteem)</a:t>
            </a:r>
          </a:p>
          <a:p>
            <a:pPr lvl="1" eaLnBrk="1" hangingPunct="1"/>
            <a:r>
              <a:rPr lang="en-US" sz="2400" dirty="0" smtClean="0"/>
              <a:t>Do not resort to violence or carrying weapons ( Don’t get in trouble for someone else’s actions)</a:t>
            </a:r>
          </a:p>
          <a:p>
            <a:pPr lvl="1" eaLnBrk="1" hangingPunct="1"/>
            <a:r>
              <a:rPr lang="en-US" dirty="0" smtClean="0"/>
              <a:t>Stand up for others who are getting bullied.</a:t>
            </a:r>
            <a:endParaRPr lang="en-US" sz="2400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pic>
        <p:nvPicPr>
          <p:cNvPr id="5" name="Picture 4" descr="bullyi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431800"/>
            <a:ext cx="2665413" cy="86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Standing Up to Bullies</a:t>
            </a:r>
            <a:endParaRPr lang="en-US" dirty="0"/>
          </a:p>
        </p:txBody>
      </p:sp>
      <p:pic>
        <p:nvPicPr>
          <p:cNvPr id="4" name="waPUKCBA_9U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04800" y="1600200"/>
            <a:ext cx="8534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5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Safety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Multiple sections of the Code of Virginia address computer crimes like:</a:t>
            </a:r>
          </a:p>
          <a:p>
            <a:r>
              <a:rPr lang="en-US" dirty="0" smtClean="0"/>
              <a:t>Fraud</a:t>
            </a:r>
          </a:p>
          <a:p>
            <a:r>
              <a:rPr lang="en-US" dirty="0" smtClean="0"/>
              <a:t>SPAM or junk mail</a:t>
            </a:r>
          </a:p>
          <a:p>
            <a:r>
              <a:rPr lang="en-US" dirty="0" smtClean="0"/>
              <a:t>Computer trespass</a:t>
            </a:r>
          </a:p>
          <a:p>
            <a:r>
              <a:rPr lang="en-US" dirty="0" smtClean="0"/>
              <a:t>Using a computer to harass another</a:t>
            </a:r>
          </a:p>
          <a:p>
            <a:r>
              <a:rPr lang="en-US" dirty="0" smtClean="0"/>
              <a:t>Sexting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86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22.1-70.2 of the Code of Virginia addressed Internet use policies of public and private schools.</a:t>
            </a:r>
          </a:p>
          <a:p>
            <a:r>
              <a:rPr lang="en-US" b="1" u="sng" dirty="0" smtClean="0"/>
              <a:t>Students are required to agree to certain computer use policies as a condition of using school computers or the school network</a:t>
            </a:r>
            <a:r>
              <a:rPr lang="en-US" b="1" dirty="0" smtClean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0479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SPAM/ Computer Trespass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18.2-152.3:1 :Class 1 Misdemeanor for using a computer to transmit unsolicited bulk electronic e-mail “SPAM”</a:t>
            </a:r>
          </a:p>
          <a:p>
            <a:r>
              <a:rPr lang="en-US" dirty="0" smtClean="0"/>
              <a:t>18.2-152.4: Class 1 Misdemeanor to remove, alter, disable, or erase data, programs or software, or cause a computer to malfunction.</a:t>
            </a:r>
          </a:p>
          <a:p>
            <a:pPr marL="13716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29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Defined as “youth writing sexually explicit messages, taking sexually explicit photos of themselves or others in their peer group, and transmitting these photos or messages to their peers”</a:t>
            </a:r>
          </a:p>
          <a:p>
            <a:r>
              <a:rPr lang="en-US" dirty="0" smtClean="0"/>
              <a:t>Virginia Code 18.2-374.1 and 18.2-374.1:1 – </a:t>
            </a:r>
          </a:p>
          <a:p>
            <a:pPr marL="137160" indent="0" algn="ctr">
              <a:buNone/>
            </a:pPr>
            <a:r>
              <a:rPr lang="en-US" dirty="0"/>
              <a:t>	</a:t>
            </a:r>
            <a:r>
              <a:rPr lang="en-US" dirty="0" smtClean="0"/>
              <a:t>It is against the law to produce, store, or share lewd or explicit pictures or videos of minors!!! This is a FELONY</a:t>
            </a:r>
          </a:p>
          <a:p>
            <a:r>
              <a:rPr lang="en-US" dirty="0" smtClean="0"/>
              <a:t>You may be classified as a sex offender.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63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9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048000"/>
            <a:ext cx="8229600" cy="32004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solidFill>
                  <a:srgbClr val="000000"/>
                </a:solidFill>
                <a:effectLst/>
              </a:rPr>
              <a:t>The harmful acts or words are intentional.</a:t>
            </a:r>
          </a:p>
          <a:p>
            <a:r>
              <a:rPr lang="en-US" sz="2400" dirty="0">
                <a:solidFill>
                  <a:srgbClr val="000000"/>
                </a:solidFill>
                <a:effectLst/>
              </a:rPr>
              <a:t>The acts or words are repeated.</a:t>
            </a:r>
          </a:p>
          <a:p>
            <a:r>
              <a:rPr lang="en-US" sz="2400" dirty="0">
                <a:solidFill>
                  <a:srgbClr val="000000"/>
                </a:solidFill>
                <a:effectLst/>
              </a:rPr>
              <a:t>The acts are harmful and they can include a range of acts, words, and other behaviors.</a:t>
            </a:r>
          </a:p>
          <a:p>
            <a:r>
              <a:rPr lang="en-US" sz="2400" dirty="0">
                <a:solidFill>
                  <a:srgbClr val="000000"/>
                </a:solidFill>
                <a:effectLst/>
              </a:rPr>
              <a:t>The acts are committed by one or more persons against another.</a:t>
            </a:r>
          </a:p>
          <a:p>
            <a:r>
              <a:rPr lang="en-US" sz="2400" dirty="0">
                <a:solidFill>
                  <a:srgbClr val="000000"/>
                </a:solidFill>
                <a:effectLst/>
              </a:rPr>
              <a:t>Bullying may be physical, verbal, or emotional in nature</a:t>
            </a:r>
            <a:r>
              <a:rPr lang="en-US" sz="2400" dirty="0" smtClean="0">
                <a:solidFill>
                  <a:srgbClr val="000000"/>
                </a:solidFill>
                <a:effectLst/>
              </a:rPr>
              <a:t>.</a:t>
            </a:r>
          </a:p>
          <a:p>
            <a:r>
              <a:rPr lang="en-US" sz="2400" b="1" u="sng" dirty="0" smtClean="0">
                <a:solidFill>
                  <a:srgbClr val="000000"/>
                </a:solidFill>
              </a:rPr>
              <a:t>Bullying is not specifically defined in the Code of Virginia!</a:t>
            </a:r>
            <a:endParaRPr lang="en-US" sz="2400" b="1" u="sng" dirty="0">
              <a:solidFill>
                <a:srgbClr val="000000"/>
              </a:solidFill>
              <a:effectLst/>
            </a:endParaRPr>
          </a:p>
        </p:txBody>
      </p:sp>
      <p:sp>
        <p:nvSpPr>
          <p:cNvPr id="721928" name="Text Box 8"/>
          <p:cNvSpPr txBox="1">
            <a:spLocks noChangeArrowheads="1"/>
          </p:cNvSpPr>
          <p:nvPr/>
        </p:nvSpPr>
        <p:spPr bwMode="auto">
          <a:xfrm>
            <a:off x="609600" y="304800"/>
            <a:ext cx="777240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What is Bullying?</a:t>
            </a:r>
          </a:p>
        </p:txBody>
      </p:sp>
      <p:sp>
        <p:nvSpPr>
          <p:cNvPr id="721930" name="Text Box 10"/>
          <p:cNvSpPr txBox="1">
            <a:spLocks noChangeArrowheads="1"/>
          </p:cNvSpPr>
          <p:nvPr/>
        </p:nvSpPr>
        <p:spPr bwMode="auto">
          <a:xfrm>
            <a:off x="304800" y="1343025"/>
            <a:ext cx="8458200" cy="1431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sz="2200" dirty="0"/>
              <a:t>Bullying is commonly defined as intentional, repeated harmful acts, words, or other behavior, such as name calling, threatening, and/or shunning, committed by one or more children against another.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2009 Study: 19 percent of students admitted to sexting.</a:t>
            </a:r>
          </a:p>
          <a:p>
            <a:r>
              <a:rPr lang="en-US" dirty="0" smtClean="0"/>
              <a:t>9% sent a message, 17% received one, 3% forwarded one.</a:t>
            </a:r>
          </a:p>
          <a:p>
            <a:r>
              <a:rPr lang="en-US" dirty="0" smtClean="0"/>
              <a:t>60% of those sending, had sent them to boyfriends or girlfriends</a:t>
            </a:r>
          </a:p>
          <a:p>
            <a:r>
              <a:rPr lang="en-US" dirty="0" smtClean="0"/>
              <a:t>14% of those sending were caught, mostly by parents.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86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you avoid this?</a:t>
            </a:r>
          </a:p>
          <a:p>
            <a:pPr>
              <a:buFontTx/>
              <a:buChar char="-"/>
            </a:pPr>
            <a:r>
              <a:rPr lang="en-US" dirty="0" smtClean="0"/>
              <a:t>Never take images you wouldn’t want your teachers, classmates, family, EVERYONE to see.</a:t>
            </a:r>
          </a:p>
          <a:p>
            <a:pPr>
              <a:buFontTx/>
              <a:buChar char="-"/>
            </a:pPr>
            <a:r>
              <a:rPr lang="en-US" dirty="0" smtClean="0"/>
              <a:t>You can’t control where it goes once you send it.</a:t>
            </a:r>
          </a:p>
          <a:p>
            <a:pPr>
              <a:buFontTx/>
              <a:buChar char="-"/>
            </a:pPr>
            <a:r>
              <a:rPr lang="en-US" dirty="0" smtClean="0"/>
              <a:t>Do not forward if you receive a picture, you’re also responsible for the photo. You would be charged with distributing child pornography.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76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Stay Safe Online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not open e-mails from people you don’t know (they may have viruses).</a:t>
            </a:r>
          </a:p>
          <a:p>
            <a:r>
              <a:rPr lang="en-US" dirty="0" smtClean="0"/>
              <a:t>Only chat or share information with people you know in real life.</a:t>
            </a:r>
          </a:p>
          <a:p>
            <a:r>
              <a:rPr lang="en-US" dirty="0" smtClean="0"/>
              <a:t>Use privacy settings on your accounts, and be familiar with how to block or report things.</a:t>
            </a:r>
          </a:p>
          <a:p>
            <a:r>
              <a:rPr lang="en-US" dirty="0" smtClean="0"/>
              <a:t>NEVER post your personal information or share it online. Example: Addresses, phone numbers.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17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000" dirty="0" smtClean="0"/>
              <a:t>Questions?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Bullying Involves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Physical acts like punching, poking, or beating</a:t>
            </a:r>
          </a:p>
          <a:p>
            <a:r>
              <a:rPr lang="en-US" b="1" u="sng" dirty="0" smtClean="0"/>
              <a:t>Verbal acts like name calling, teasing, and gossip</a:t>
            </a:r>
          </a:p>
          <a:p>
            <a:r>
              <a:rPr lang="en-US" b="1" u="sng" dirty="0" smtClean="0"/>
              <a:t>Emotional manipulation like rejecting someone, humiliation, blackmailing, isolating, ostracizing</a:t>
            </a:r>
          </a:p>
          <a:p>
            <a:r>
              <a:rPr lang="en-US" b="1" u="sng" dirty="0" smtClean="0"/>
              <a:t>Harmful acts that are repeated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34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Bullying</a:t>
            </a:r>
            <a:endParaRPr lang="en-US" dirty="0"/>
          </a:p>
        </p:txBody>
      </p:sp>
      <p:pic>
        <p:nvPicPr>
          <p:cNvPr id="4" name="j5kqT5RrWyo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7200" y="1676400"/>
            <a:ext cx="812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8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Content Placeholder 7"/>
          <p:cNvSpPr>
            <a:spLocks noGrp="1"/>
          </p:cNvSpPr>
          <p:nvPr>
            <p:ph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smtClean="0"/>
              <a:t>How can it affect you?</a:t>
            </a:r>
          </a:p>
          <a:p>
            <a:pPr lvl="1" eaLnBrk="1" hangingPunct="1"/>
            <a:r>
              <a:rPr lang="en-US" smtClean="0"/>
              <a:t>Can lead to tense, anxious, depressed,  and insecure feelings</a:t>
            </a:r>
          </a:p>
          <a:p>
            <a:pPr lvl="1" eaLnBrk="1" hangingPunct="1"/>
            <a:r>
              <a:rPr lang="en-US" smtClean="0"/>
              <a:t>Affects self esteem</a:t>
            </a:r>
          </a:p>
          <a:p>
            <a:pPr lvl="1" eaLnBrk="1" hangingPunct="1"/>
            <a:r>
              <a:rPr lang="en-US" smtClean="0"/>
              <a:t>Can cause long term consequences. (Like an arrest for bringing a weapon for “protection”)</a:t>
            </a:r>
          </a:p>
          <a:p>
            <a:pPr lvl="1" eaLnBrk="1" hangingPunct="1"/>
            <a:r>
              <a:rPr lang="en-US" smtClean="0"/>
              <a:t>Can cause thoughts of suicide</a:t>
            </a:r>
          </a:p>
        </p:txBody>
      </p:sp>
      <p:pic>
        <p:nvPicPr>
          <p:cNvPr id="5" name="Picture 4" descr="bullyi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431800"/>
            <a:ext cx="2665413" cy="86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0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2113" y="1752600"/>
            <a:ext cx="8305800" cy="4953000"/>
          </a:xfrm>
        </p:spPr>
        <p:txBody>
          <a:bodyPr/>
          <a:lstStyle/>
          <a:p>
            <a:pPr marL="347663" indent="-347663"/>
            <a:r>
              <a:rPr lang="en-US" sz="2400" i="1">
                <a:solidFill>
                  <a:srgbClr val="000000"/>
                </a:solidFill>
                <a:effectLst/>
              </a:rPr>
              <a:t>Threat </a:t>
            </a:r>
            <a:r>
              <a:rPr lang="en-US" sz="2400">
                <a:solidFill>
                  <a:srgbClr val="000000"/>
                </a:solidFill>
                <a:effectLst/>
              </a:rPr>
              <a:t>means a communication that threatens to kill or do bodily injury to a person or any member of his or her family and places the person in reasonable fear of death or bodily injury</a:t>
            </a:r>
            <a:r>
              <a:rPr lang="en-US" sz="2400" i="1">
                <a:solidFill>
                  <a:srgbClr val="000000"/>
                </a:solidFill>
                <a:effectLst/>
              </a:rPr>
              <a:t>.</a:t>
            </a:r>
          </a:p>
          <a:p>
            <a:pPr marL="347663" indent="-347663"/>
            <a:r>
              <a:rPr lang="en-US" sz="2400" i="1">
                <a:solidFill>
                  <a:srgbClr val="000000"/>
                </a:solidFill>
                <a:effectLst/>
              </a:rPr>
              <a:t>Harassment </a:t>
            </a:r>
            <a:r>
              <a:rPr lang="en-US" sz="2400">
                <a:solidFill>
                  <a:srgbClr val="000000"/>
                </a:solidFill>
                <a:effectLst/>
              </a:rPr>
              <a:t>means to repeatedly annoy or attack a person or group in such a way as to cause anxiety or fear for safety</a:t>
            </a:r>
            <a:r>
              <a:rPr lang="en-US" sz="2400" i="1">
                <a:solidFill>
                  <a:srgbClr val="000000"/>
                </a:solidFill>
                <a:effectLst/>
              </a:rPr>
              <a:t>. </a:t>
            </a:r>
            <a:r>
              <a:rPr lang="en-US" sz="2400">
                <a:solidFill>
                  <a:srgbClr val="000000"/>
                </a:solidFill>
                <a:effectLst/>
              </a:rPr>
              <a:t>Several different types of harassment are against Virginia law.</a:t>
            </a:r>
          </a:p>
          <a:p>
            <a:pPr marL="347663" indent="-347663"/>
            <a:r>
              <a:rPr lang="en-US" sz="2400" i="1">
                <a:solidFill>
                  <a:srgbClr val="000000"/>
                </a:solidFill>
                <a:effectLst/>
              </a:rPr>
              <a:t>Extortion </a:t>
            </a:r>
            <a:r>
              <a:rPr lang="en-US" sz="2400">
                <a:solidFill>
                  <a:srgbClr val="000000"/>
                </a:solidFill>
                <a:effectLst/>
              </a:rPr>
              <a:t>means obtaining property from another person by using or threatening to use violence or other criminal means to cause harm to a person, a person’s reputation, or a person’s property.</a:t>
            </a:r>
          </a:p>
        </p:txBody>
      </p:sp>
      <p:sp>
        <p:nvSpPr>
          <p:cNvPr id="819203" name="Text Box 3"/>
          <p:cNvSpPr txBox="1">
            <a:spLocks noChangeArrowheads="1"/>
          </p:cNvSpPr>
          <p:nvPr/>
        </p:nvSpPr>
        <p:spPr bwMode="auto">
          <a:xfrm>
            <a:off x="609600" y="304800"/>
            <a:ext cx="7772400" cy="1165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Criminal Acts Most Often Associated with Bullying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27" name="Text Box 3"/>
          <p:cNvSpPr txBox="1">
            <a:spLocks noChangeArrowheads="1"/>
          </p:cNvSpPr>
          <p:nvPr/>
        </p:nvSpPr>
        <p:spPr bwMode="auto">
          <a:xfrm>
            <a:off x="609600" y="304800"/>
            <a:ext cx="777240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Harm from Bullying</a:t>
            </a:r>
          </a:p>
        </p:txBody>
      </p:sp>
      <p:sp>
        <p:nvSpPr>
          <p:cNvPr id="820229" name="Text Box 5"/>
          <p:cNvSpPr txBox="1">
            <a:spLocks noChangeArrowheads="1"/>
          </p:cNvSpPr>
          <p:nvPr/>
        </p:nvSpPr>
        <p:spPr bwMode="auto">
          <a:xfrm>
            <a:off x="685800" y="1295400"/>
            <a:ext cx="7848600" cy="10969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sz="2200"/>
              <a:t>Bullying has often been dismissed as a normal part of growing up. That isn’t the case. Bullying and the harm that it causes are seriously underestimated. Bullying is a big deal.</a:t>
            </a:r>
          </a:p>
        </p:txBody>
      </p:sp>
      <p:sp>
        <p:nvSpPr>
          <p:cNvPr id="820231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590800"/>
            <a:ext cx="7772400" cy="3276600"/>
          </a:xfrm>
          <a:noFill/>
          <a:ln/>
        </p:spPr>
        <p:txBody>
          <a:bodyPr/>
          <a:lstStyle/>
          <a:p>
            <a:pPr marL="347663" indent="-347663">
              <a:lnSpc>
                <a:spcPct val="110000"/>
              </a:lnSpc>
              <a:buFont typeface="Wingdings" pitchFamily="2" charset="2"/>
              <a:buNone/>
            </a:pPr>
            <a:r>
              <a:rPr lang="en-US" sz="2200" b="1" i="1">
                <a:solidFill>
                  <a:srgbClr val="000000"/>
                </a:solidFill>
                <a:effectLst/>
              </a:rPr>
              <a:t>For victims of bullying:</a:t>
            </a:r>
          </a:p>
          <a:p>
            <a:pPr marL="347663" indent="-347663">
              <a:lnSpc>
                <a:spcPct val="110000"/>
              </a:lnSpc>
            </a:pPr>
            <a:r>
              <a:rPr lang="en-US" sz="2200">
                <a:solidFill>
                  <a:srgbClr val="000000"/>
                </a:solidFill>
                <a:effectLst/>
              </a:rPr>
              <a:t>Grades may suffer because attention is drawn away from learning.</a:t>
            </a:r>
          </a:p>
          <a:p>
            <a:pPr marL="347663" indent="-347663">
              <a:lnSpc>
                <a:spcPct val="110000"/>
              </a:lnSpc>
            </a:pPr>
            <a:r>
              <a:rPr lang="en-US" sz="2200">
                <a:solidFill>
                  <a:srgbClr val="000000"/>
                </a:solidFill>
                <a:effectLst/>
              </a:rPr>
              <a:t>Fear may lead to absenteeism, truancy, or dropping out.</a:t>
            </a:r>
          </a:p>
          <a:p>
            <a:pPr marL="347663" indent="-347663">
              <a:lnSpc>
                <a:spcPct val="110000"/>
              </a:lnSpc>
            </a:pPr>
            <a:r>
              <a:rPr lang="en-US" sz="2200">
                <a:solidFill>
                  <a:srgbClr val="000000"/>
                </a:solidFill>
                <a:effectLst/>
              </a:rPr>
              <a:t>If the problem persists, victims sometimes feel compelled to take drastic measures, such as vengeance in the form of fighting back, bringing a weapon to school, or even suicide.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4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8229600" cy="4572000"/>
          </a:xfrm>
        </p:spPr>
        <p:txBody>
          <a:bodyPr>
            <a:normAutofit lnSpcReduction="10000"/>
          </a:bodyPr>
          <a:lstStyle/>
          <a:p>
            <a:r>
              <a:rPr lang="en-US" sz="2400" b="1" i="1" u="sng" dirty="0">
                <a:solidFill>
                  <a:srgbClr val="000000"/>
                </a:solidFill>
                <a:effectLst/>
              </a:rPr>
              <a:t>Cyberbullying</a:t>
            </a:r>
            <a:r>
              <a:rPr lang="en-US" sz="2400" b="1" u="sng" dirty="0">
                <a:solidFill>
                  <a:srgbClr val="000000"/>
                </a:solidFill>
                <a:effectLst/>
              </a:rPr>
              <a:t> is sometimes referred to as online social cruelty or electronic bullying, can involve:</a:t>
            </a:r>
          </a:p>
          <a:p>
            <a:pPr marL="857250" lvl="1">
              <a:buClr>
                <a:srgbClr val="000000"/>
              </a:buClr>
              <a:buFont typeface="Arial" charset="0"/>
              <a:buChar char="−"/>
            </a:pPr>
            <a:r>
              <a:rPr lang="en-US" sz="2200" b="1" u="sng" dirty="0">
                <a:solidFill>
                  <a:srgbClr val="000000"/>
                </a:solidFill>
                <a:effectLst/>
              </a:rPr>
              <a:t>sending mean, vulgar, or threatening messages or images</a:t>
            </a:r>
          </a:p>
          <a:p>
            <a:pPr marL="857250" lvl="1">
              <a:buClr>
                <a:srgbClr val="000000"/>
              </a:buClr>
              <a:buFont typeface="Arial" charset="0"/>
              <a:buChar char="−"/>
            </a:pPr>
            <a:r>
              <a:rPr lang="en-US" sz="2200" b="1" u="sng" dirty="0">
                <a:solidFill>
                  <a:srgbClr val="000000"/>
                </a:solidFill>
                <a:effectLst/>
              </a:rPr>
              <a:t>posting sensitive, private information about another person</a:t>
            </a:r>
          </a:p>
          <a:p>
            <a:pPr marL="857250" lvl="1">
              <a:buClr>
                <a:srgbClr val="000000"/>
              </a:buClr>
              <a:buFont typeface="Arial" charset="0"/>
              <a:buChar char="−"/>
            </a:pPr>
            <a:r>
              <a:rPr lang="en-US" sz="2200" b="1" u="sng" dirty="0">
                <a:solidFill>
                  <a:srgbClr val="000000"/>
                </a:solidFill>
                <a:effectLst/>
              </a:rPr>
              <a:t>pretending to be someone else in order to make that person look bad</a:t>
            </a:r>
          </a:p>
          <a:p>
            <a:pPr marL="857250" lvl="1">
              <a:buClr>
                <a:srgbClr val="000000"/>
              </a:buClr>
              <a:buFont typeface="Arial" charset="0"/>
              <a:buChar char="−"/>
            </a:pPr>
            <a:r>
              <a:rPr lang="en-US" sz="2200" dirty="0">
                <a:solidFill>
                  <a:srgbClr val="000000"/>
                </a:solidFill>
                <a:effectLst/>
              </a:rPr>
              <a:t>intentionally excluding someone from an online group</a:t>
            </a:r>
          </a:p>
          <a:p>
            <a:r>
              <a:rPr lang="en-US" sz="2400" dirty="0">
                <a:solidFill>
                  <a:srgbClr val="000000"/>
                </a:solidFill>
                <a:effectLst/>
              </a:rPr>
              <a:t>Cyberbullying can be done using e-mail, instant messaging, text or digital imaging messages sent on cell phones, web pages, blogs, and chat rooms.</a:t>
            </a:r>
          </a:p>
        </p:txBody>
      </p:sp>
      <p:sp>
        <p:nvSpPr>
          <p:cNvPr id="825347" name="Text Box 3"/>
          <p:cNvSpPr txBox="1">
            <a:spLocks noChangeArrowheads="1"/>
          </p:cNvSpPr>
          <p:nvPr/>
        </p:nvSpPr>
        <p:spPr bwMode="auto">
          <a:xfrm>
            <a:off x="609600" y="304800"/>
            <a:ext cx="777240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What is </a:t>
            </a:r>
            <a:r>
              <a:rPr lang="en-US" sz="4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Cyberbullying</a:t>
            </a:r>
            <a:r>
              <a:rPr lang="en-US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Cyberbullying Virus</a:t>
            </a:r>
            <a:endParaRPr lang="en-US" dirty="0"/>
          </a:p>
        </p:txBody>
      </p:sp>
      <p:pic>
        <p:nvPicPr>
          <p:cNvPr id="3" name="vmQ8nM7b6XQ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7200" y="1524000"/>
            <a:ext cx="8317088" cy="467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2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318</TotalTime>
  <Words>1141</Words>
  <Application>Microsoft Office PowerPoint</Application>
  <PresentationFormat>On-screen Show (4:3)</PresentationFormat>
  <Paragraphs>106</Paragraphs>
  <Slides>23</Slides>
  <Notes>4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Book Antiqua</vt:lpstr>
      <vt:lpstr>Calibri</vt:lpstr>
      <vt:lpstr>Lucida Sans</vt:lpstr>
      <vt:lpstr>Wingdings</vt:lpstr>
      <vt:lpstr>Wingdings 2</vt:lpstr>
      <vt:lpstr>Wingdings 3</vt:lpstr>
      <vt:lpstr>Apex</vt:lpstr>
      <vt:lpstr>Virginia RULES </vt:lpstr>
      <vt:lpstr>PowerPoint Presentation</vt:lpstr>
      <vt:lpstr>Bullying Involves</vt:lpstr>
      <vt:lpstr>Bullying</vt:lpstr>
      <vt:lpstr>PowerPoint Presentation</vt:lpstr>
      <vt:lpstr>PowerPoint Presentation</vt:lpstr>
      <vt:lpstr>PowerPoint Presentation</vt:lpstr>
      <vt:lpstr>PowerPoint Presentation</vt:lpstr>
      <vt:lpstr>The Cyberbullying Virus</vt:lpstr>
      <vt:lpstr>Harassment by Computer AKA Cyberbullying</vt:lpstr>
      <vt:lpstr>Ways You Can Be Cyberbullied</vt:lpstr>
      <vt:lpstr>Take out your devices.. It’s time for a survey!</vt:lpstr>
      <vt:lpstr>Statistics</vt:lpstr>
      <vt:lpstr>PowerPoint Presentation</vt:lpstr>
      <vt:lpstr>Standing Up to Bullies</vt:lpstr>
      <vt:lpstr>Internet Safety</vt:lpstr>
      <vt:lpstr>Computer Use</vt:lpstr>
      <vt:lpstr>SPAM/ Computer Trespass</vt:lpstr>
      <vt:lpstr>Sexting</vt:lpstr>
      <vt:lpstr>Sexting</vt:lpstr>
      <vt:lpstr>Sexting</vt:lpstr>
      <vt:lpstr>Stay Safe Online</vt:lpstr>
      <vt:lpstr>PowerPoint Presentation</vt:lpstr>
    </vt:vector>
  </TitlesOfParts>
  <Company>Virginia Beach City Public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Virginia RULES</dc:title>
  <dc:creator>ofcrmcl</dc:creator>
  <cp:lastModifiedBy>Allen M. Brewer Jr</cp:lastModifiedBy>
  <cp:revision>36</cp:revision>
  <dcterms:created xsi:type="dcterms:W3CDTF">2010-09-07T17:09:36Z</dcterms:created>
  <dcterms:modified xsi:type="dcterms:W3CDTF">2016-12-07T16:00:23Z</dcterms:modified>
</cp:coreProperties>
</file>